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274" r:id="rId3"/>
    <p:sldId id="276" r:id="rId4"/>
    <p:sldId id="412" r:id="rId5"/>
    <p:sldId id="413" r:id="rId6"/>
    <p:sldId id="353" r:id="rId7"/>
    <p:sldId id="414" r:id="rId8"/>
    <p:sldId id="415" r:id="rId9"/>
    <p:sldId id="416" r:id="rId10"/>
    <p:sldId id="419" r:id="rId11"/>
    <p:sldId id="417" r:id="rId12"/>
    <p:sldId id="418" r:id="rId13"/>
    <p:sldId id="420" r:id="rId14"/>
    <p:sldId id="421" r:id="rId15"/>
    <p:sldId id="422" r:id="rId16"/>
    <p:sldId id="423" r:id="rId17"/>
    <p:sldId id="402" r:id="rId18"/>
    <p:sldId id="425" r:id="rId19"/>
    <p:sldId id="427" r:id="rId20"/>
    <p:sldId id="424" r:id="rId21"/>
    <p:sldId id="426" r:id="rId22"/>
    <p:sldId id="429" r:id="rId23"/>
    <p:sldId id="430" r:id="rId24"/>
    <p:sldId id="431" r:id="rId25"/>
    <p:sldId id="432" r:id="rId26"/>
    <p:sldId id="433" r:id="rId27"/>
    <p:sldId id="435" r:id="rId28"/>
    <p:sldId id="434" r:id="rId29"/>
    <p:sldId id="436" r:id="rId30"/>
    <p:sldId id="438" r:id="rId31"/>
    <p:sldId id="437" r:id="rId32"/>
    <p:sldId id="405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12"/>
            <p14:sldId id="413"/>
          </p14:sldIdLst>
        </p14:section>
        <p14:section name="Java Fundamentals" id="{BC4A3995-4CED-4320-A673-95328C9C809D}">
          <p14:sldIdLst>
            <p14:sldId id="353"/>
            <p14:sldId id="414"/>
            <p14:sldId id="415"/>
          </p14:sldIdLst>
        </p14:section>
        <p14:section name="Course Details" id="{76010FE3-FB93-45C8-8B22-C51CED4BAA7C}">
          <p14:sldIdLst>
            <p14:sldId id="416"/>
            <p14:sldId id="419"/>
            <p14:sldId id="417"/>
            <p14:sldId id="418"/>
          </p14:sldIdLst>
        </p14:section>
        <p14:section name="Trainers" id="{35653B7E-D2A1-45AA-A79A-54A163175194}">
          <p14:sldIdLst>
            <p14:sldId id="420"/>
            <p14:sldId id="421"/>
            <p14:sldId id="422"/>
          </p14:sldIdLst>
        </p14:section>
        <p14:section name="Durations" id="{502C3F02-DD57-465A-9A6C-7222D5B188AA}">
          <p14:sldIdLst>
            <p14:sldId id="423"/>
            <p14:sldId id="402"/>
          </p14:sldIdLst>
        </p14:section>
        <p14:section name="Evaluation and Exam" id="{28CBCD11-A3E2-47A5-BFB5-EEF488BBB3D9}">
          <p14:sldIdLst>
            <p14:sldId id="425"/>
            <p14:sldId id="427"/>
            <p14:sldId id="424"/>
            <p14:sldId id="426"/>
          </p14:sldIdLst>
        </p14:section>
        <p14:section name="Untitled Section" id="{913CDF0D-D8D8-466C-9891-1D29E7B8E36C}">
          <p14:sldIdLst>
            <p14:sldId id="429"/>
            <p14:sldId id="430"/>
            <p14:sldId id="431"/>
            <p14:sldId id="432"/>
            <p14:sldId id="433"/>
            <p14:sldId id="435"/>
            <p14:sldId id="434"/>
          </p14:sldIdLst>
        </p14:section>
        <p14:section name="Conclusion" id="{10E03AB1-9AA8-4E86-9A64-D741901E50A2}">
          <p14:sldIdLst>
            <p14:sldId id="436"/>
            <p14:sldId id="438"/>
            <p14:sldId id="437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871"/>
    <a:srgbClr val="F3BE60"/>
    <a:srgbClr val="492604"/>
    <a:srgbClr val="FFF0D9"/>
    <a:srgbClr val="FFA72A"/>
    <a:srgbClr val="F0F5FA"/>
    <a:srgbClr val="1A8AFA"/>
    <a:srgbClr val="0097CC"/>
    <a:srgbClr val="FDFFFF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69" d="100"/>
          <a:sy n="69" d="100"/>
        </p:scale>
        <p:origin x="356" y="5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5BAA5D-CA5C-40D6-A7A2-5C8A1FF6788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3D476-BF63-4EB8-A2B7-F7983B4200A3}">
      <dgm:prSet phldrT="[Text]" custT="1"/>
      <dgm:spPr>
        <a:solidFill>
          <a:srgbClr val="613306">
            <a:alpha val="75000"/>
          </a:srgbClr>
        </a:solidFill>
      </dgm:spPr>
      <dgm:t>
        <a:bodyPr/>
        <a:lstStyle/>
        <a:p>
          <a:r>
            <a:rPr lang="bg-BG" sz="3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14</a:t>
          </a:r>
          <a:r>
            <a:rPr lang="en-US" sz="3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-May-2018</a:t>
          </a:r>
          <a:endParaRPr lang="en-US" sz="3200" b="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4D9FCBD-183C-42D0-A13C-887C0979AB35}" type="parTrans" cxnId="{6D92071E-A22E-44B4-8268-877FE46EC97A}">
      <dgm:prSet/>
      <dgm:spPr/>
      <dgm:t>
        <a:bodyPr/>
        <a:lstStyle/>
        <a:p>
          <a:endParaRPr lang="en-US" sz="1200"/>
        </a:p>
      </dgm:t>
    </dgm:pt>
    <dgm:pt modelId="{DD2D40CF-FBE6-4C16-812B-8E87A205D391}" type="sibTrans" cxnId="{6D92071E-A22E-44B4-8268-877FE46EC97A}">
      <dgm:prSet/>
      <dgm:spPr/>
      <dgm:t>
        <a:bodyPr/>
        <a:lstStyle/>
        <a:p>
          <a:endParaRPr lang="en-US" sz="1200"/>
        </a:p>
      </dgm:t>
    </dgm:pt>
    <dgm:pt modelId="{30CEAD99-2F1C-4367-A2EA-464EED311773}">
      <dgm:prSet phldrT="[Text]" custT="1"/>
      <dgm:spPr>
        <a:solidFill>
          <a:srgbClr val="613306">
            <a:alpha val="75000"/>
          </a:srgbClr>
        </a:solidFill>
      </dgm:spPr>
      <dgm:t>
        <a:bodyPr/>
        <a:lstStyle/>
        <a:p>
          <a:r>
            <a:rPr lang="en-US" sz="3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11-June-2018</a:t>
          </a:r>
          <a:endParaRPr lang="en-US" sz="24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2F8E733-F17F-426F-AB99-7A65FE566EBF}" type="parTrans" cxnId="{9B46A26B-88D0-4AC4-86D4-E4814B5FFD5A}">
      <dgm:prSet/>
      <dgm:spPr/>
      <dgm:t>
        <a:bodyPr/>
        <a:lstStyle/>
        <a:p>
          <a:endParaRPr lang="en-US" sz="1200"/>
        </a:p>
      </dgm:t>
    </dgm:pt>
    <dgm:pt modelId="{40378C4F-3ACD-42F2-A659-4401764FE4A9}" type="sibTrans" cxnId="{9B46A26B-88D0-4AC4-86D4-E4814B5FFD5A}">
      <dgm:prSet/>
      <dgm:spPr/>
      <dgm:t>
        <a:bodyPr/>
        <a:lstStyle/>
        <a:p>
          <a:endParaRPr lang="en-US" sz="1200"/>
        </a:p>
      </dgm:t>
    </dgm:pt>
    <dgm:pt modelId="{CD40AB66-04D1-4E70-8FD4-76E6F31223C8}">
      <dgm:prSet phldrT="[Text]" custT="1"/>
      <dgm:spPr>
        <a:solidFill>
          <a:srgbClr val="613306">
            <a:alpha val="75000"/>
          </a:srgbClr>
        </a:solidFill>
      </dgm:spPr>
      <dgm:t>
        <a:bodyPr/>
        <a:lstStyle/>
        <a:p>
          <a:r>
            <a:rPr lang="en-US" sz="3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9-July-2018</a:t>
          </a:r>
          <a:endParaRPr lang="en-US" sz="2400" dirty="0">
            <a:solidFill>
              <a:srgbClr val="492604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5026EF1-4339-4F73-98E8-872C7625279D}" type="parTrans" cxnId="{2D2F0819-429D-494C-ABBB-94767FDB837F}">
      <dgm:prSet/>
      <dgm:spPr/>
      <dgm:t>
        <a:bodyPr/>
        <a:lstStyle/>
        <a:p>
          <a:endParaRPr lang="en-US" sz="1200"/>
        </a:p>
      </dgm:t>
    </dgm:pt>
    <dgm:pt modelId="{3EEAFE84-ACD3-4B25-B6B5-2C9ED2868916}" type="sibTrans" cxnId="{2D2F0819-429D-494C-ABBB-94767FDB837F}">
      <dgm:prSet/>
      <dgm:spPr/>
      <dgm:t>
        <a:bodyPr/>
        <a:lstStyle/>
        <a:p>
          <a:endParaRPr lang="en-US" sz="1200"/>
        </a:p>
      </dgm:t>
    </dgm:pt>
    <dgm:pt modelId="{92C3348B-55B3-4E1C-BE9C-A50DF17D55C9}" type="pres">
      <dgm:prSet presAssocID="{585BAA5D-CA5C-40D6-A7A2-5C8A1FF6788F}" presName="Name0" presStyleCnt="0">
        <dgm:presLayoutVars>
          <dgm:dir/>
          <dgm:animLvl val="lvl"/>
          <dgm:resizeHandles val="exact"/>
        </dgm:presLayoutVars>
      </dgm:prSet>
      <dgm:spPr/>
    </dgm:pt>
    <dgm:pt modelId="{8B62B619-23FC-44E9-8407-CBFA61A2B641}" type="pres">
      <dgm:prSet presAssocID="{4C13D476-BF63-4EB8-A2B7-F7983B4200A3}" presName="parTxOnly" presStyleLbl="node1" presStyleIdx="0" presStyleCnt="3" custScaleX="84366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76A2F659-2B48-4358-93DB-BCCB06870F22}" type="pres">
      <dgm:prSet presAssocID="{DD2D40CF-FBE6-4C16-812B-8E87A205D391}" presName="parTxOnlySpace" presStyleCnt="0"/>
      <dgm:spPr/>
    </dgm:pt>
    <dgm:pt modelId="{23390F6A-F609-43E7-874B-E55CA7A73080}" type="pres">
      <dgm:prSet presAssocID="{30CEAD99-2F1C-4367-A2EA-464EED311773}" presName="parTxOnly" presStyleLbl="node1" presStyleIdx="1" presStyleCnt="3" custScaleX="82450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  <dgm:pt modelId="{2B288E7F-99AC-40C1-B95F-29D1A545067A}" type="pres">
      <dgm:prSet presAssocID="{40378C4F-3ACD-42F2-A659-4401764FE4A9}" presName="parTxOnlySpace" presStyleCnt="0"/>
      <dgm:spPr/>
    </dgm:pt>
    <dgm:pt modelId="{4B14980E-F608-41E3-8373-360D8B361331}" type="pres">
      <dgm:prSet presAssocID="{CD40AB66-04D1-4E70-8FD4-76E6F31223C8}" presName="parTxOnly" presStyleLbl="node1" presStyleIdx="2" presStyleCnt="3" custScaleX="8250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46A26B-88D0-4AC4-86D4-E4814B5FFD5A}" srcId="{585BAA5D-CA5C-40D6-A7A2-5C8A1FF6788F}" destId="{30CEAD99-2F1C-4367-A2EA-464EED311773}" srcOrd="1" destOrd="0" parTransId="{12F8E733-F17F-426F-AB99-7A65FE566EBF}" sibTransId="{40378C4F-3ACD-42F2-A659-4401764FE4A9}"/>
    <dgm:cxn modelId="{2D2F0819-429D-494C-ABBB-94767FDB837F}" srcId="{585BAA5D-CA5C-40D6-A7A2-5C8A1FF6788F}" destId="{CD40AB66-04D1-4E70-8FD4-76E6F31223C8}" srcOrd="2" destOrd="0" parTransId="{15026EF1-4339-4F73-98E8-872C7625279D}" sibTransId="{3EEAFE84-ACD3-4B25-B6B5-2C9ED2868916}"/>
    <dgm:cxn modelId="{E1243425-6730-456A-9250-5D0245C005BB}" type="presOf" srcId="{CD40AB66-04D1-4E70-8FD4-76E6F31223C8}" destId="{4B14980E-F608-41E3-8373-360D8B361331}" srcOrd="0" destOrd="0" presId="urn:microsoft.com/office/officeart/2005/8/layout/chevron1"/>
    <dgm:cxn modelId="{4E5BDB20-F907-4245-985F-BCE8CC247F8E}" type="presOf" srcId="{585BAA5D-CA5C-40D6-A7A2-5C8A1FF6788F}" destId="{92C3348B-55B3-4E1C-BE9C-A50DF17D55C9}" srcOrd="0" destOrd="0" presId="urn:microsoft.com/office/officeart/2005/8/layout/chevron1"/>
    <dgm:cxn modelId="{74457C49-D530-4B67-A26F-06EC9BFB6575}" type="presOf" srcId="{30CEAD99-2F1C-4367-A2EA-464EED311773}" destId="{23390F6A-F609-43E7-874B-E55CA7A73080}" srcOrd="0" destOrd="0" presId="urn:microsoft.com/office/officeart/2005/8/layout/chevron1"/>
    <dgm:cxn modelId="{1D373CC0-FD2C-4C10-9B28-F6CD1988263E}" type="presOf" srcId="{4C13D476-BF63-4EB8-A2B7-F7983B4200A3}" destId="{8B62B619-23FC-44E9-8407-CBFA61A2B641}" srcOrd="0" destOrd="0" presId="urn:microsoft.com/office/officeart/2005/8/layout/chevron1"/>
    <dgm:cxn modelId="{6D92071E-A22E-44B4-8268-877FE46EC97A}" srcId="{585BAA5D-CA5C-40D6-A7A2-5C8A1FF6788F}" destId="{4C13D476-BF63-4EB8-A2B7-F7983B4200A3}" srcOrd="0" destOrd="0" parTransId="{04D9FCBD-183C-42D0-A13C-887C0979AB35}" sibTransId="{DD2D40CF-FBE6-4C16-812B-8E87A205D391}"/>
    <dgm:cxn modelId="{D3F6C682-9991-4EAB-97D5-5C68C72B42C6}" type="presParOf" srcId="{92C3348B-55B3-4E1C-BE9C-A50DF17D55C9}" destId="{8B62B619-23FC-44E9-8407-CBFA61A2B641}" srcOrd="0" destOrd="0" presId="urn:microsoft.com/office/officeart/2005/8/layout/chevron1"/>
    <dgm:cxn modelId="{D615F5C5-4176-4E42-A066-8CF48FD599EE}" type="presParOf" srcId="{92C3348B-55B3-4E1C-BE9C-A50DF17D55C9}" destId="{76A2F659-2B48-4358-93DB-BCCB06870F22}" srcOrd="1" destOrd="0" presId="urn:microsoft.com/office/officeart/2005/8/layout/chevron1"/>
    <dgm:cxn modelId="{0100EEEE-10BB-47F3-8456-70DA4B7E3AE1}" type="presParOf" srcId="{92C3348B-55B3-4E1C-BE9C-A50DF17D55C9}" destId="{23390F6A-F609-43E7-874B-E55CA7A73080}" srcOrd="2" destOrd="0" presId="urn:microsoft.com/office/officeart/2005/8/layout/chevron1"/>
    <dgm:cxn modelId="{1627410A-C0DF-4853-BCB5-A63174E50452}" type="presParOf" srcId="{92C3348B-55B3-4E1C-BE9C-A50DF17D55C9}" destId="{2B288E7F-99AC-40C1-B95F-29D1A545067A}" srcOrd="3" destOrd="0" presId="urn:microsoft.com/office/officeart/2005/8/layout/chevron1"/>
    <dgm:cxn modelId="{59C8B749-3712-4B02-B93E-2A164C3EBB6E}" type="presParOf" srcId="{92C3348B-55B3-4E1C-BE9C-A50DF17D55C9}" destId="{4B14980E-F608-41E3-8373-360D8B3613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2B619-23FC-44E9-8407-CBFA61A2B641}">
      <dsp:nvSpPr>
        <dsp:cNvPr id="0" name=""/>
        <dsp:cNvSpPr/>
      </dsp:nvSpPr>
      <dsp:spPr>
        <a:xfrm>
          <a:off x="489" y="0"/>
          <a:ext cx="4071048" cy="1110492"/>
        </a:xfrm>
        <a:prstGeom prst="chevron">
          <a:avLst/>
        </a:prstGeom>
        <a:solidFill>
          <a:srgbClr val="613306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32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14</a:t>
          </a:r>
          <a:r>
            <a:rPr lang="en-US" sz="32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-May-2018</a:t>
          </a:r>
          <a:endParaRPr lang="en-US" sz="3200" b="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55735" y="0"/>
        <a:ext cx="2960556" cy="1110492"/>
      </dsp:txXfrm>
    </dsp:sp>
    <dsp:sp modelId="{23390F6A-F609-43E7-874B-E55CA7A73080}">
      <dsp:nvSpPr>
        <dsp:cNvPr id="0" name=""/>
        <dsp:cNvSpPr/>
      </dsp:nvSpPr>
      <dsp:spPr>
        <a:xfrm>
          <a:off x="3588992" y="0"/>
          <a:ext cx="3978592" cy="1110492"/>
        </a:xfrm>
        <a:prstGeom prst="chevron">
          <a:avLst/>
        </a:prstGeom>
        <a:solidFill>
          <a:srgbClr val="613306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11-June-2018</a:t>
          </a:r>
          <a:endParaRPr lang="en-US" sz="24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44238" y="0"/>
        <a:ext cx="2868100" cy="1110492"/>
      </dsp:txXfrm>
    </dsp:sp>
    <dsp:sp modelId="{4B14980E-F608-41E3-8373-360D8B361331}">
      <dsp:nvSpPr>
        <dsp:cNvPr id="0" name=""/>
        <dsp:cNvSpPr/>
      </dsp:nvSpPr>
      <dsp:spPr>
        <a:xfrm>
          <a:off x="7085038" y="0"/>
          <a:ext cx="3981150" cy="1110492"/>
        </a:xfrm>
        <a:prstGeom prst="chevron">
          <a:avLst/>
        </a:prstGeom>
        <a:solidFill>
          <a:srgbClr val="613306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9-July-2018</a:t>
          </a:r>
          <a:endParaRPr lang="en-US" sz="2400" kern="1200" dirty="0">
            <a:solidFill>
              <a:srgbClr val="492604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640284" y="0"/>
        <a:ext cx="2870658" cy="11104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5/14/2018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93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680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31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656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069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30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5/14/2018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88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groups/SoftUniTechModuleJanuary2018" TargetMode="External"/><Relationship Id="rId3" Type="http://schemas.openxmlformats.org/officeDocument/2006/relationships/hyperlink" Target="https://softuni.bg/trainings/1975/java-advanced-may-2018" TargetMode="External"/><Relationship Id="rId7" Type="http://schemas.openxmlformats.org/officeDocument/2006/relationships/hyperlink" Target="https://softuni.bg/forum/categories/7/java-advance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hyperlink" Target="https://www.facebook.com/groups/SoftUniJavaFundamentalsMay2018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softuni.bg/trainings/1975/java-advanced-may-201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6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0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58.jpeg"/><Relationship Id="rId7" Type="http://schemas.openxmlformats.org/officeDocument/2006/relationships/image" Target="../media/image19.png"/><Relationship Id="rId12" Type="http://schemas.openxmlformats.org/officeDocument/2006/relationships/hyperlink" Target="http://www.telenor.bg/" TargetMode="External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netpeak.net/" TargetMode="External"/><Relationship Id="rId20" Type="http://schemas.openxmlformats.org/officeDocument/2006/relationships/hyperlink" Target="https://www.sbtech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18.png"/><Relationship Id="rId15" Type="http://schemas.openxmlformats.org/officeDocument/2006/relationships/image" Target="../media/image16.png"/><Relationship Id="rId23" Type="http://schemas.openxmlformats.org/officeDocument/2006/relationships/image" Target="../media/image59.jpe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7.jpe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14.png"/><Relationship Id="rId14" Type="http://schemas.openxmlformats.org/officeDocument/2006/relationships/hyperlink" Target="http://www.softwaregroup-bg.com/" TargetMode="External"/><Relationship Id="rId22" Type="http://schemas.openxmlformats.org/officeDocument/2006/relationships/hyperlink" Target="http://www.liebherr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uperhosting.bg/" TargetMode="External"/><Relationship Id="rId13" Type="http://schemas.openxmlformats.org/officeDocument/2006/relationships/image" Target="../media/image19.png"/><Relationship Id="rId18" Type="http://schemas.openxmlformats.org/officeDocument/2006/relationships/hyperlink" Target="https://www.sbtech.com/" TargetMode="External"/><Relationship Id="rId3" Type="http://schemas.openxmlformats.org/officeDocument/2006/relationships/image" Target="../media/image14.png"/><Relationship Id="rId21" Type="http://schemas.openxmlformats.org/officeDocument/2006/relationships/image" Target="../media/image23.png"/><Relationship Id="rId7" Type="http://schemas.openxmlformats.org/officeDocument/2006/relationships/image" Target="../media/image16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21.png"/><Relationship Id="rId2" Type="http://schemas.openxmlformats.org/officeDocument/2006/relationships/hyperlink" Target="http://www.indeavr.com/" TargetMode="External"/><Relationship Id="rId16" Type="http://schemas.openxmlformats.org/officeDocument/2006/relationships/hyperlink" Target="https://netpeak.net/" TargetMode="External"/><Relationship Id="rId20" Type="http://schemas.openxmlformats.org/officeDocument/2006/relationships/hyperlink" Target="https://www.liebherr.com/en/deu/start/start-pag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oftwaregroup-bg.com/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10" Type="http://schemas.openxmlformats.org/officeDocument/2006/relationships/hyperlink" Target="http://xs-software.com/" TargetMode="External"/><Relationship Id="rId19" Type="http://schemas.openxmlformats.org/officeDocument/2006/relationships/image" Target="../media/image22.jpe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17.jpeg"/><Relationship Id="rId14" Type="http://schemas.openxmlformats.org/officeDocument/2006/relationships/hyperlink" Target="http://www.telenor.b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 smtClean="0"/>
              <a:t>Java Advanced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5007373" y="3320020"/>
            <a:ext cx="149464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3733800"/>
            <a:ext cx="2253081" cy="2438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1" y="2285999"/>
            <a:ext cx="4953001" cy="495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Advanced – Course Program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Course Introduction </a:t>
            </a:r>
            <a:r>
              <a:rPr lang="en-US" sz="3200" dirty="0"/>
              <a:t>– Course Program, Trainers, Exams, Resources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Java Intro</a:t>
            </a:r>
            <a:r>
              <a:rPr lang="en-US" sz="3200" dirty="0"/>
              <a:t> – Basic </a:t>
            </a:r>
            <a:r>
              <a:rPr lang="en-US" sz="3200" dirty="0" smtClean="0"/>
              <a:t>Syntax</a:t>
            </a:r>
            <a:endParaRPr lang="en-US" sz="3200" dirty="0"/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Linear Data Structures</a:t>
            </a:r>
            <a:r>
              <a:rPr lang="en-US" sz="3200" dirty="0"/>
              <a:t> – </a:t>
            </a:r>
            <a:r>
              <a:rPr lang="en-US" sz="3200" dirty="0" smtClean="0"/>
              <a:t>Arrays, Matrices, Stacks and Queues</a:t>
            </a:r>
            <a:endParaRPr lang="en-US" sz="3200" dirty="0"/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Sets and Maps</a:t>
            </a: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3200" dirty="0"/>
              <a:t>Overview and basic operations. Different </a:t>
            </a:r>
            <a:r>
              <a:rPr lang="en-US" sz="3200" dirty="0" smtClean="0"/>
              <a:t>implementations</a:t>
            </a:r>
            <a:endParaRPr lang="en-US" sz="3200" dirty="0"/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Files and Directories </a:t>
            </a:r>
            <a:r>
              <a:rPr lang="en-US" sz="3200" dirty="0"/>
              <a:t>– </a:t>
            </a:r>
            <a:r>
              <a:rPr lang="en-US" dirty="0"/>
              <a:t>File open, File write, File close - </a:t>
            </a:r>
            <a:r>
              <a:rPr lang="en-US" dirty="0" smtClean="0"/>
              <a:t>texts</a:t>
            </a:r>
            <a:endParaRPr lang="en-US" sz="3200" dirty="0"/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String Processing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5355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Advanced – Course Program (2)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17525" indent="-517525">
              <a:lnSpc>
                <a:spcPct val="120000"/>
              </a:lnSpc>
              <a:buFont typeface="+mj-lt"/>
              <a:buAutoNum type="arabicPeriod" startAt="7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Functional Programming </a:t>
            </a:r>
            <a:r>
              <a:rPr lang="en-US" sz="3200" dirty="0" smtClean="0"/>
              <a:t>– </a:t>
            </a:r>
            <a:r>
              <a:rPr lang="en-US" sz="3200" dirty="0"/>
              <a:t>Functions, Function types (delegates, predicates, consumers), L</a:t>
            </a:r>
            <a:r>
              <a:rPr lang="en-US" sz="3200" dirty="0" smtClean="0"/>
              <a:t>ambda </a:t>
            </a:r>
            <a:r>
              <a:rPr lang="en-US" sz="3200" dirty="0"/>
              <a:t>code </a:t>
            </a:r>
            <a:r>
              <a:rPr lang="en-US" sz="3200" dirty="0" smtClean="0"/>
              <a:t>formatting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 startAt="7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Build-In Query Methods – Stream API</a:t>
            </a:r>
            <a:r>
              <a:rPr lang="en-US" sz="3200" dirty="0"/>
              <a:t> – Introducing Stream API - advanced Stream methods (grouping, </a:t>
            </a:r>
            <a:r>
              <a:rPr lang="en-US" sz="3200" noProof="1" smtClean="0"/>
              <a:t>flatMap</a:t>
            </a:r>
            <a:r>
              <a:rPr lang="en-US" sz="3200" dirty="0" smtClean="0"/>
              <a:t>, ...)</a:t>
            </a:r>
            <a:endParaRPr lang="en-US" sz="3200" dirty="0"/>
          </a:p>
          <a:p>
            <a:pPr marL="517525" indent="-517525">
              <a:lnSpc>
                <a:spcPct val="120000"/>
              </a:lnSpc>
              <a:buFont typeface="+mj-lt"/>
              <a:buAutoNum type="arabicPeriod" startAt="7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Exam Preparation</a:t>
            </a:r>
            <a:r>
              <a:rPr lang="en-US" sz="3200" dirty="0"/>
              <a:t> – Solving practical exam </a:t>
            </a:r>
            <a:r>
              <a:rPr lang="en-US" sz="3200" dirty="0" smtClean="0"/>
              <a:t>problems – 2 Times</a:t>
            </a:r>
            <a:endParaRPr lang="en-US" sz="3200" dirty="0"/>
          </a:p>
          <a:p>
            <a:pPr marL="517525" indent="-517525">
              <a:lnSpc>
                <a:spcPct val="120000"/>
              </a:lnSpc>
              <a:buFont typeface="+mj-lt"/>
              <a:buAutoNum type="arabicPeriod" startAt="7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Practical Exam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3200" dirty="0"/>
              <a:t>4 Problems for 6 Hours</a:t>
            </a:r>
          </a:p>
        </p:txBody>
      </p:sp>
    </p:spTree>
    <p:extLst>
      <p:ext uri="{BB962C8B-B14F-4D97-AF65-F5344CB8AC3E}">
        <p14:creationId xmlns:p14="http://schemas.microsoft.com/office/powerpoint/2010/main" val="115274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84" y="914400"/>
            <a:ext cx="4402000" cy="4402000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pPr algn="ctr"/>
            <a:r>
              <a:rPr lang="en-US" dirty="0"/>
              <a:t>The Trainers Team</a:t>
            </a:r>
          </a:p>
        </p:txBody>
      </p:sp>
    </p:spTree>
    <p:extLst>
      <p:ext uri="{BB962C8B-B14F-4D97-AF65-F5344CB8AC3E}">
        <p14:creationId xmlns:p14="http://schemas.microsoft.com/office/powerpoint/2010/main" val="240272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684521"/>
            <a:ext cx="7504199" cy="47924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Technical Trainer in </a:t>
            </a:r>
            <a:r>
              <a:rPr lang="en-US" sz="3600" noProof="1" smtClean="0"/>
              <a:t>@ SoftUni</a:t>
            </a:r>
          </a:p>
          <a:p>
            <a:r>
              <a:rPr lang="en-US" sz="3600" dirty="0" smtClean="0"/>
              <a:t>Junior Developer</a:t>
            </a:r>
            <a:endParaRPr lang="en-US" sz="3600" dirty="0"/>
          </a:p>
          <a:p>
            <a:r>
              <a:rPr lang="en-GB" sz="3600" noProof="1" smtClean="0"/>
              <a:t>Top </a:t>
            </a:r>
            <a:r>
              <a:rPr lang="en-GB" sz="3600" noProof="1"/>
              <a:t>performing student @ SoftUni</a:t>
            </a:r>
          </a:p>
          <a:p>
            <a:r>
              <a:rPr lang="en-GB" sz="3600" noProof="1" smtClean="0"/>
              <a:t>Passionate </a:t>
            </a:r>
            <a:r>
              <a:rPr lang="en-GB" sz="3600" noProof="1"/>
              <a:t>about </a:t>
            </a:r>
            <a:r>
              <a:rPr lang="en-US" sz="3600" dirty="0" smtClean="0"/>
              <a:t>Java Development</a:t>
            </a:r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74D65-6230-4993-B3AC-DAD7B66509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5612" y="1752600"/>
            <a:ext cx="3368230" cy="3733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8977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608321"/>
            <a:ext cx="7504199" cy="37256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Technical </a:t>
            </a:r>
            <a:r>
              <a:rPr lang="en-US" sz="3600" dirty="0"/>
              <a:t>T</a:t>
            </a:r>
            <a:r>
              <a:rPr lang="en-US" sz="3600" dirty="0" smtClean="0"/>
              <a:t>rainer in @ </a:t>
            </a:r>
            <a:r>
              <a:rPr lang="en-US" sz="3600" dirty="0" err="1" smtClean="0"/>
              <a:t>SoftUni</a:t>
            </a:r>
            <a:endParaRPr lang="en-US" sz="3600" dirty="0" smtClean="0"/>
          </a:p>
          <a:p>
            <a:r>
              <a:rPr lang="en-US" sz="3600" dirty="0" smtClean="0"/>
              <a:t>Top </a:t>
            </a:r>
            <a:r>
              <a:rPr lang="en-GB" sz="3600" noProof="1"/>
              <a:t>performing student @ </a:t>
            </a:r>
            <a:r>
              <a:rPr lang="en-GB" sz="3600" noProof="1" smtClean="0"/>
              <a:t>SoftUni</a:t>
            </a:r>
          </a:p>
          <a:p>
            <a:r>
              <a:rPr lang="en-GB" sz="3600" noProof="1" smtClean="0"/>
              <a:t>Interested in Java and JavaScript</a:t>
            </a:r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Hristo</a:t>
            </a:r>
            <a:r>
              <a:rPr lang="en-US" dirty="0" smtClean="0"/>
              <a:t> </a:t>
            </a:r>
            <a:r>
              <a:rPr lang="en-US" dirty="0" err="1" smtClean="0"/>
              <a:t>Skipernov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12" y="1676400"/>
            <a:ext cx="3429000" cy="3429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2047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Lessons</a:t>
            </a:r>
            <a:r>
              <a:rPr lang="en-US" sz="3600" dirty="0"/>
              <a:t>: </a:t>
            </a:r>
            <a:r>
              <a:rPr lang="en-US" sz="3600" dirty="0" smtClean="0"/>
              <a:t>~30 </a:t>
            </a:r>
            <a:r>
              <a:rPr lang="en-US" sz="3600" dirty="0"/>
              <a:t>hours (onsite + videos)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Practical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sz="3600" dirty="0"/>
              <a:t> (in class): </a:t>
            </a:r>
            <a:r>
              <a:rPr lang="en-US" sz="3600" dirty="0" smtClean="0"/>
              <a:t>~40 </a:t>
            </a:r>
            <a:r>
              <a:rPr lang="en-US" sz="3600" dirty="0"/>
              <a:t>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Exam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preparation</a:t>
            </a:r>
            <a:r>
              <a:rPr lang="en-US" sz="3600" dirty="0"/>
              <a:t>: </a:t>
            </a:r>
            <a:r>
              <a:rPr lang="en-US" sz="3600" dirty="0" smtClean="0"/>
              <a:t>2*4 </a:t>
            </a:r>
            <a:r>
              <a:rPr lang="en-US" sz="3600" dirty="0"/>
              <a:t>hours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: 6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Schedule: May </a:t>
            </a:r>
            <a:r>
              <a:rPr lang="en-US" sz="3600" dirty="0" smtClean="0"/>
              <a:t>–</a:t>
            </a:r>
            <a:r>
              <a:rPr lang="en-GB" sz="3600" dirty="0" smtClean="0"/>
              <a:t>June</a:t>
            </a:r>
            <a:r>
              <a:rPr lang="en-US" sz="3600" dirty="0" smtClean="0"/>
              <a:t> </a:t>
            </a:r>
            <a:r>
              <a:rPr lang="en-US" sz="3600" dirty="0"/>
              <a:t>201</a:t>
            </a:r>
            <a:r>
              <a:rPr lang="en-GB" sz="3600" dirty="0"/>
              <a:t>8</a:t>
            </a:r>
            <a:endParaRPr lang="en-US" sz="3600" dirty="0"/>
          </a:p>
          <a:p>
            <a:pPr>
              <a:lnSpc>
                <a:spcPct val="120000"/>
              </a:lnSpc>
            </a:pPr>
            <a:r>
              <a:rPr lang="en-US" sz="3600" dirty="0"/>
              <a:t>Exam date: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11 June 2018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Java Advanced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8E31E-907D-4682-B0A2-59B5BEB4C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3048000"/>
            <a:ext cx="2888293" cy="30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Search in Internet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9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462" y="762000"/>
            <a:ext cx="3605750" cy="360575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51012" y="4343400"/>
            <a:ext cx="8709872" cy="111865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Java Advanced</a:t>
            </a:r>
            <a:endParaRPr lang="en-US" sz="4800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513012" y="5450168"/>
            <a:ext cx="7185872" cy="6882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Evaluation Criteria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5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System for “Java Advanced”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 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(exercises)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up to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</a:t>
            </a:r>
            <a:b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(onsite students only)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activities</a:t>
            </a:r>
          </a:p>
        </p:txBody>
      </p:sp>
      <p:pic>
        <p:nvPicPr>
          <p:cNvPr id="6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768" y="4038600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B7847-606E-48DA-A244-435ABDF86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1371600"/>
            <a:ext cx="2649772" cy="22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4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8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Programming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every day!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lesson</a:t>
            </a:r>
            <a:r>
              <a:rPr lang="en-US" dirty="0"/>
              <a:t> is followed by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lecture</a:t>
            </a:r>
          </a:p>
          <a:p>
            <a:r>
              <a:rPr lang="en-US" dirty="0"/>
              <a:t>Submission through our online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3812" y="2743201"/>
            <a:ext cx="2209799" cy="22097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6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1066800"/>
            <a:ext cx="4551680" cy="2560320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678" y="1066800"/>
            <a:ext cx="4551680" cy="2560320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3962400"/>
            <a:ext cx="4551680" cy="2560320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2" y="3962400"/>
            <a:ext cx="4551680" cy="2560320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Advanced Exam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Practical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practical problems </a:t>
            </a:r>
            <a:r>
              <a:rPr lang="en-US" dirty="0"/>
              <a:t>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hours</a:t>
            </a:r>
            <a:endParaRPr lang="en-US" dirty="0"/>
          </a:p>
          <a:p>
            <a:pPr lvl="2"/>
            <a:r>
              <a:rPr lang="en-US" dirty="0"/>
              <a:t>Code </a:t>
            </a:r>
            <a:r>
              <a:rPr lang="en-US" dirty="0" smtClean="0"/>
              <a:t>in Java</a:t>
            </a:r>
          </a:p>
          <a:p>
            <a:pPr lvl="1"/>
            <a:r>
              <a:rPr lang="en-US" dirty="0" smtClean="0"/>
              <a:t>Automated judge system</a:t>
            </a:r>
          </a:p>
          <a:p>
            <a:pPr lvl="2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://judge.softuni.bg</a:t>
            </a:r>
            <a:endParaRPr lang="en-US" dirty="0"/>
          </a:p>
          <a:p>
            <a:pPr lvl="1"/>
            <a:r>
              <a:rPr lang="en-US" dirty="0"/>
              <a:t>Solutions are evaluated for correctness only</a:t>
            </a:r>
          </a:p>
          <a:p>
            <a:pPr lvl="2"/>
            <a:r>
              <a:rPr lang="en-US" dirty="0"/>
              <a:t>Code quality is still not measured</a:t>
            </a:r>
          </a:p>
        </p:txBody>
      </p:sp>
    </p:spTree>
    <p:extLst>
      <p:ext uri="{BB962C8B-B14F-4D97-AF65-F5344CB8AC3E}">
        <p14:creationId xmlns:p14="http://schemas.microsoft.com/office/powerpoint/2010/main" val="383278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Register</a:t>
            </a:r>
            <a:r>
              <a:rPr lang="en-US" dirty="0"/>
              <a:t>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Check-in</a:t>
            </a:r>
            <a:r>
              <a:rPr lang="en-US" dirty="0"/>
              <a:t> at the reception every time</a:t>
            </a:r>
            <a:br>
              <a:rPr lang="en-US" dirty="0"/>
            </a:br>
            <a:r>
              <a:rPr lang="en-US" dirty="0"/>
              <a:t>when you come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visits</a:t>
            </a:r>
            <a:r>
              <a:rPr lang="en-US" dirty="0"/>
              <a:t>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558394"/>
            <a:ext cx="2286000" cy="2286001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86" y="3983074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61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F </a:t>
            </a:r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812" y="1907312"/>
            <a:ext cx="8915400" cy="76200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softuni.bg/trainings/1975/java-advanced-may-2018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1612" y="3429000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1612" y="1673510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612" y="52167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531813" y="3773160"/>
            <a:ext cx="8915400" cy="7498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7"/>
              </a:rPr>
              <a:t>softuni.bg/forum/categories/7/java-advanced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531811" y="5569527"/>
            <a:ext cx="8915401" cy="73018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fb.com</a:t>
            </a:r>
            <a:r>
              <a:rPr lang="en-US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9"/>
              </a:rPr>
              <a:t>/groups/SoftUniJavaFundamentalsMay2018</a:t>
            </a:r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9"/>
              </a:rPr>
              <a:t>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71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</a:t>
            </a:r>
            <a:r>
              <a:rPr lang="en-US" dirty="0">
                <a:hlinkClick r:id="rId2"/>
              </a:rPr>
              <a:t>web site</a:t>
            </a:r>
            <a:r>
              <a:rPr lang="en-US" dirty="0"/>
              <a:t>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noProof="1" smtClean="0"/>
              <a:t>Java </a:t>
            </a:r>
            <a:r>
              <a:rPr lang="en-US" dirty="0"/>
              <a:t>Fundamentals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40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595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8573" y="1066800"/>
            <a:ext cx="9080240" cy="4463303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en-US" dirty="0" smtClean="0"/>
              <a:t>Book </a:t>
            </a:r>
            <a:r>
              <a:rPr lang="en-US" noProof="1" smtClean="0"/>
              <a:t>Introprogramming</a:t>
            </a:r>
          </a:p>
          <a:p>
            <a:pPr marL="533400" lvl="1" indent="-26670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”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Introduction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to Programming with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 ”</a:t>
            </a:r>
            <a:r>
              <a:rPr lang="en-US" dirty="0" smtClean="0"/>
              <a:t>, </a:t>
            </a:r>
            <a:r>
              <a:rPr lang="en-US" noProof="1" smtClean="0"/>
              <a:t>Svetlin</a:t>
            </a:r>
            <a:r>
              <a:rPr lang="en-US" dirty="0" smtClean="0"/>
              <a:t> </a:t>
            </a:r>
            <a:r>
              <a:rPr lang="en-US" noProof="1" smtClean="0"/>
              <a:t>Nakov</a:t>
            </a:r>
            <a:r>
              <a:rPr lang="en-US" dirty="0" smtClean="0"/>
              <a:t> and Co., 2015, ISBN 9789544005276</a:t>
            </a:r>
          </a:p>
          <a:p>
            <a:pPr marL="533400" lvl="1" indent="-266700"/>
            <a:r>
              <a:rPr lang="en-US" dirty="0" smtClean="0"/>
              <a:t>in</a:t>
            </a:r>
            <a:r>
              <a:rPr lang="bg-BG" dirty="0" smtClean="0"/>
              <a:t> </a:t>
            </a:r>
            <a:r>
              <a:rPr lang="en-US" dirty="0"/>
              <a:t>PDF,</a:t>
            </a:r>
            <a:r>
              <a:rPr lang="bg-BG" dirty="0"/>
              <a:t> </a:t>
            </a:r>
            <a:r>
              <a:rPr lang="en-US" dirty="0"/>
              <a:t>HTML, </a:t>
            </a:r>
            <a:r>
              <a:rPr lang="en-US" noProof="1"/>
              <a:t>ePub</a:t>
            </a:r>
            <a:r>
              <a:rPr lang="bg-BG" noProof="1"/>
              <a:t>, </a:t>
            </a:r>
            <a:r>
              <a:rPr lang="en-US" noProof="1" smtClean="0"/>
              <a:t>Kindle</a:t>
            </a:r>
            <a:endParaRPr lang="en-US" dirty="0" smtClean="0"/>
          </a:p>
          <a:p>
            <a:pPr marL="533400" lvl="1" indent="-266700"/>
            <a:r>
              <a:rPr lang="en-US" dirty="0" smtClean="0"/>
              <a:t>Free download: </a:t>
            </a:r>
            <a:r>
              <a:rPr lang="en-US" dirty="0" smtClean="0">
                <a:hlinkClick r:id="rId2"/>
              </a:rPr>
              <a:t>introprogramming.info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Book</a:t>
            </a:r>
            <a:r>
              <a:rPr lang="bg-BG" dirty="0" smtClean="0"/>
              <a:t> </a:t>
            </a:r>
            <a:r>
              <a:rPr lang="en-US" dirty="0" smtClean="0"/>
              <a:t>“</a:t>
            </a:r>
            <a:r>
              <a:rPr lang="en-US" dirty="0"/>
              <a:t>Introduction to Programming with </a:t>
            </a:r>
            <a:r>
              <a:rPr lang="en-US" dirty="0" smtClean="0"/>
              <a:t>Java”</a:t>
            </a:r>
            <a:endParaRPr lang="en-US" dirty="0"/>
          </a:p>
        </p:txBody>
      </p:sp>
      <p:pic>
        <p:nvPicPr>
          <p:cNvPr id="3074" name="Picture 2" descr="D:\Desktop\Course\18026-C-Java_boo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8" y="1847469"/>
            <a:ext cx="2349085" cy="340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1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91C10-F12B-4BB0-BBEF-DA9485285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10"/>
          <a:stretch/>
        </p:blipFill>
        <p:spPr>
          <a:xfrm>
            <a:off x="6018212" y="3091343"/>
            <a:ext cx="5755105" cy="266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8593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</a:t>
            </a:r>
            <a:r>
              <a:rPr lang="en-US" dirty="0"/>
              <a:t>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</a:t>
            </a:r>
            <a:r>
              <a:rPr lang="en-US" dirty="0"/>
              <a:t>Windows (Win 10 / Win 8.1 / Win8 / Win7)</a:t>
            </a:r>
          </a:p>
          <a:p>
            <a:pPr lvl="1">
              <a:lnSpc>
                <a:spcPct val="110000"/>
              </a:lnSpc>
            </a:pP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IntelliJ IDEA 201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 Community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(for</a:t>
            </a:r>
            <a:r>
              <a:rPr lang="bg-BG" dirty="0" smtClean="0"/>
              <a:t> </a:t>
            </a:r>
            <a:r>
              <a:rPr lang="en-US" dirty="0"/>
              <a:t>Mac,</a:t>
            </a:r>
            <a:r>
              <a:rPr lang="bg-BG" dirty="0"/>
              <a:t> </a:t>
            </a:r>
            <a:r>
              <a:rPr lang="en-US" dirty="0"/>
              <a:t>Linux</a:t>
            </a:r>
            <a:r>
              <a:rPr lang="bg-BG" dirty="0"/>
              <a:t> и </a:t>
            </a:r>
            <a:r>
              <a:rPr lang="en-US" dirty="0"/>
              <a:t>Windows)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Alternative</a:t>
            </a:r>
            <a:r>
              <a:rPr lang="bg-BG" dirty="0" smtClean="0"/>
              <a:t>: </a:t>
            </a:r>
            <a:r>
              <a:rPr lang="en-US" dirty="0"/>
              <a:t>Eclipse </a:t>
            </a:r>
            <a:r>
              <a:rPr lang="en-US" dirty="0" smtClean="0"/>
              <a:t>(for</a:t>
            </a:r>
            <a:r>
              <a:rPr lang="bg-BG" dirty="0" smtClean="0"/>
              <a:t> </a:t>
            </a:r>
            <a:r>
              <a:rPr lang="en-US" dirty="0"/>
              <a:t>Mac,</a:t>
            </a:r>
            <a:r>
              <a:rPr lang="bg-BG" dirty="0"/>
              <a:t> </a:t>
            </a:r>
            <a:r>
              <a:rPr lang="en-US" dirty="0"/>
              <a:t>Linux</a:t>
            </a:r>
            <a:r>
              <a:rPr lang="bg-BG" dirty="0"/>
              <a:t> и </a:t>
            </a:r>
            <a:r>
              <a:rPr lang="en-US" dirty="0"/>
              <a:t>Windows)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Software</a:t>
            </a:r>
          </a:p>
        </p:txBody>
      </p:sp>
      <p:pic>
        <p:nvPicPr>
          <p:cNvPr id="4099" name="Picture 3" descr="D:\Desktop\Course\eclipse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244" y="3936298"/>
            <a:ext cx="4244500" cy="238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43A5CD-0BF0-4DD3-AFB7-F6F6D12F8B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4081" y="4692090"/>
            <a:ext cx="5334000" cy="101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1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9332999" cy="5570355"/>
          </a:xfrm>
        </p:spPr>
        <p:txBody>
          <a:bodyPr>
            <a:normAutofit/>
          </a:bodyPr>
          <a:lstStyle/>
          <a:p>
            <a:r>
              <a:rPr lang="en-US" dirty="0"/>
              <a:t>Training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</a:t>
            </a:r>
          </a:p>
          <a:p>
            <a:pPr lvl="1"/>
            <a:r>
              <a:rPr lang="en-US" dirty="0" smtClean="0"/>
              <a:t>Linear Data Structures, Sets and Maps, Files and Directories, String Processing, Functional Programming, Stream API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Practical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dirty="0"/>
              <a:t>4 problems for 6 hours</a:t>
            </a:r>
          </a:p>
          <a:p>
            <a:pPr>
              <a:spcBef>
                <a:spcPts val="1200"/>
              </a:spcBef>
            </a:pPr>
            <a:r>
              <a:rPr lang="en-US" dirty="0"/>
              <a:t>Learning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/>
            <a:r>
              <a:rPr lang="en-US" dirty="0"/>
              <a:t>Slides, videos, software, books,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1028" name="Picture 4" descr="Резултат с изображение за exa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3505201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8304212" y="3048000"/>
            <a:ext cx="3327946" cy="3200400"/>
            <a:chOff x="8304212" y="2667000"/>
            <a:chExt cx="3327946" cy="32004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4212" y="2667000"/>
              <a:ext cx="2209800" cy="141201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AEA56F9-3ACB-4278-B9E9-E0F541A58E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9523412" y="3585207"/>
              <a:ext cx="2108746" cy="22821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312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Java Advanced </a:t>
            </a:r>
            <a:r>
              <a:rPr lang="en-US" dirty="0"/>
              <a:t>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33178" r="-29792"/>
          <a:stretch/>
        </p:blipFill>
        <p:spPr>
          <a:xfrm>
            <a:off x="4891690" y="1267840"/>
            <a:ext cx="2614762" cy="73623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18331" r="-18331"/>
          <a:stretch/>
        </p:blipFill>
        <p:spPr>
          <a:xfrm>
            <a:off x="4862979" y="5300520"/>
            <a:ext cx="2638724" cy="741400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8219130" y="5300520"/>
            <a:ext cx="3604684" cy="741400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540868" y="1267840"/>
            <a:ext cx="3585896" cy="737537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l="-14709" r="-21057"/>
          <a:stretch/>
        </p:blipFill>
        <p:spPr>
          <a:xfrm>
            <a:off x="7033530" y="3932189"/>
            <a:ext cx="2158320" cy="706525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4906" t="-4936" r="-6206" b="-4690"/>
          <a:stretch/>
        </p:blipFill>
        <p:spPr>
          <a:xfrm>
            <a:off x="7033530" y="2584642"/>
            <a:ext cx="2158320" cy="731278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 rotWithShape="1">
          <a:blip r:embed="rId17"/>
          <a:srcRect l="-9951" r="-9951"/>
          <a:stretch/>
        </p:blipFill>
        <p:spPr>
          <a:xfrm>
            <a:off x="8271378" y="1274099"/>
            <a:ext cx="3555466" cy="731278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4" name="Picture 3">
            <a:hlinkClick r:id="rId18"/>
            <a:extLst>
              <a:ext uri="{FF2B5EF4-FFF2-40B4-BE49-F238E27FC236}">
                <a16:creationId xmlns:a16="http://schemas.microsoft.com/office/drawing/2014/main" id="{A0776537-67C3-4742-9746-D7654DD6FF7D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846" t="-15048" r="-53846" b="-14226"/>
          <a:stretch/>
        </p:blipFill>
        <p:spPr>
          <a:xfrm>
            <a:off x="9673025" y="2585906"/>
            <a:ext cx="2150789" cy="73001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6" name="Picture 5">
            <a:hlinkClick r:id="rId20"/>
            <a:extLst>
              <a:ext uri="{FF2B5EF4-FFF2-40B4-BE49-F238E27FC236}">
                <a16:creationId xmlns:a16="http://schemas.microsoft.com/office/drawing/2014/main" id="{7FFB619D-CE8B-44DC-8073-5F04FDFAA10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62" r="-23306"/>
          <a:stretch/>
        </p:blipFill>
        <p:spPr>
          <a:xfrm>
            <a:off x="9663098" y="3942581"/>
            <a:ext cx="2154510" cy="731277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0" name="Picture 9">
            <a:hlinkClick r:id="rId22"/>
            <a:extLst>
              <a:ext uri="{FF2B5EF4-FFF2-40B4-BE49-F238E27FC236}">
                <a16:creationId xmlns:a16="http://schemas.microsoft.com/office/drawing/2014/main" id="{B6B862F2-3005-4A86-ABC4-559A60AE8F28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64" r="-20825"/>
          <a:stretch/>
        </p:blipFill>
        <p:spPr>
          <a:xfrm>
            <a:off x="540868" y="5300520"/>
            <a:ext cx="3604684" cy="741400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27467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SoftUni</a:t>
            </a:r>
            <a:r>
              <a:rPr lang="en-US" dirty="0" smtClean="0"/>
              <a:t> Diamond Partners</a:t>
            </a:r>
            <a:endParaRPr lang="en-US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l="-6947" r="-5925"/>
          <a:stretch/>
        </p:blipFill>
        <p:spPr>
          <a:xfrm>
            <a:off x="903577" y="979858"/>
            <a:ext cx="4495800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3175" r="-705"/>
          <a:stretch/>
        </p:blipFill>
        <p:spPr>
          <a:xfrm>
            <a:off x="5614280" y="990600"/>
            <a:ext cx="57462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7" name="Picture 6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4948" r="-5779"/>
          <a:stretch/>
        </p:blipFill>
        <p:spPr>
          <a:xfrm>
            <a:off x="903575" y="2430711"/>
            <a:ext cx="3962400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6574A712-DC39-4FCF-BAFC-40E3DAD91E3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13" t="-15048" r="-21407" b="-14226"/>
          <a:stretch/>
        </p:blipFill>
        <p:spPr>
          <a:xfrm>
            <a:off x="5139524" y="2432345"/>
            <a:ext cx="2348503" cy="122889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9" name="Picture 8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16203" r="-16203"/>
          <a:stretch/>
        </p:blipFill>
        <p:spPr>
          <a:xfrm>
            <a:off x="7782014" y="2430840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0" name="Picture 9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l="-3109" r="450"/>
          <a:stretch/>
        </p:blipFill>
        <p:spPr>
          <a:xfrm>
            <a:off x="8075050" y="3881564"/>
            <a:ext cx="328550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1" name="Picture 10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4463" r="-11633"/>
          <a:stretch/>
        </p:blipFill>
        <p:spPr>
          <a:xfrm>
            <a:off x="903575" y="3881564"/>
            <a:ext cx="321019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2" name="Picture 11">
            <a:hlinkClick r:id="rId16"/>
          </p:cNvPr>
          <p:cNvPicPr>
            <a:picLocks noChangeAspect="1"/>
          </p:cNvPicPr>
          <p:nvPr/>
        </p:nvPicPr>
        <p:blipFill rotWithShape="1">
          <a:blip r:embed="rId17"/>
          <a:srcRect l="368" r="51"/>
          <a:stretch/>
        </p:blipFill>
        <p:spPr>
          <a:xfrm>
            <a:off x="903575" y="5320998"/>
            <a:ext cx="4962237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3" name="Picture 12">
            <a:hlinkClick r:id="rId18"/>
            <a:extLst>
              <a:ext uri="{FF2B5EF4-FFF2-40B4-BE49-F238E27FC236}">
                <a16:creationId xmlns:a16="http://schemas.microsoft.com/office/drawing/2014/main" id="{36D3CB9F-C5B1-4A58-B36B-A460977B8ACA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98" r="-17421"/>
          <a:stretch/>
        </p:blipFill>
        <p:spPr>
          <a:xfrm>
            <a:off x="4429213" y="3881565"/>
            <a:ext cx="3352801" cy="122889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20"/>
            <a:extLst>
              <a:ext uri="{FF2B5EF4-FFF2-40B4-BE49-F238E27FC236}">
                <a16:creationId xmlns:a16="http://schemas.microsoft.com/office/drawing/2014/main" id="{727C4062-02BF-421B-82D5-13478BC3BCDC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4" t="-34887" r="-1443" b="-39652"/>
          <a:stretch/>
        </p:blipFill>
        <p:spPr>
          <a:xfrm>
            <a:off x="6094412" y="5320999"/>
            <a:ext cx="5266141" cy="122889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50532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4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r>
              <a:rPr lang="en-US" sz="11500" b="1" noProof="1" smtClean="0"/>
              <a:t>java-fund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90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9562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 Fundamentals @ </a:t>
            </a:r>
            <a:r>
              <a:rPr lang="en-US" dirty="0" err="1" smtClean="0"/>
              <a:t>SoftUni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836612" y="5712545"/>
            <a:ext cx="10515600" cy="1442309"/>
          </a:xfrm>
        </p:spPr>
        <p:txBody>
          <a:bodyPr/>
          <a:lstStyle/>
          <a:p>
            <a:r>
              <a:rPr lang="en-US" dirty="0"/>
              <a:t>3 </a:t>
            </a:r>
            <a:r>
              <a:rPr lang="en-US" dirty="0" smtClean="0"/>
              <a:t>Months Java </a:t>
            </a:r>
            <a:r>
              <a:rPr lang="en-US" dirty="0"/>
              <a:t>Fundamentals Training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466" y="1336664"/>
            <a:ext cx="6733893" cy="34639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Fundamentals Module: Goals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8"/>
          </a:xfrm>
        </p:spPr>
        <p:txBody>
          <a:bodyPr>
            <a:normAutofit fontScale="70000" lnSpcReduction="2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bg-BG" sz="3900" dirty="0" smtClean="0">
                <a:solidFill>
                  <a:schemeClr val="tx2">
                    <a:lumMod val="75000"/>
                  </a:schemeClr>
                </a:solidFill>
              </a:rPr>
              <a:t>„</a:t>
            </a:r>
            <a:r>
              <a:rPr lang="en-US" sz="3900" dirty="0" smtClean="0">
                <a:solidFill>
                  <a:schemeClr val="tx2">
                    <a:lumMod val="75000"/>
                  </a:schemeClr>
                </a:solidFill>
              </a:rPr>
              <a:t>Java Fundamentals</a:t>
            </a:r>
            <a:r>
              <a:rPr lang="bg-BG" sz="3900" dirty="0" smtClean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sz="39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900" dirty="0">
                <a:solidFill>
                  <a:schemeClr val="tx2">
                    <a:lumMod val="75000"/>
                  </a:schemeClr>
                </a:solidFill>
              </a:rPr>
              <a:t>Module @ SoftUni</a:t>
            </a:r>
          </a:p>
          <a:p>
            <a:pPr lvl="1">
              <a:spcBef>
                <a:spcPts val="1800"/>
              </a:spcBef>
            </a:pPr>
            <a:r>
              <a:rPr lang="en-US" sz="3700" dirty="0">
                <a:solidFill>
                  <a:schemeClr val="tx2">
                    <a:lumMod val="75000"/>
                  </a:schemeClr>
                </a:solidFill>
              </a:rPr>
              <a:t>4 times weekly</a:t>
            </a:r>
            <a:r>
              <a:rPr lang="en-US" sz="3700" dirty="0"/>
              <a:t>, lots of live coding and exercises</a:t>
            </a:r>
            <a:endParaRPr lang="en-US" sz="37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800"/>
              </a:spcBef>
            </a:pPr>
            <a:r>
              <a:rPr lang="en-US" sz="3900" dirty="0"/>
              <a:t>Part I – </a:t>
            </a:r>
            <a:r>
              <a:rPr lang="en-US" sz="3900" dirty="0" smtClean="0">
                <a:solidFill>
                  <a:schemeClr val="tx2">
                    <a:lumMod val="75000"/>
                  </a:schemeClr>
                </a:solidFill>
              </a:rPr>
              <a:t>Java Advanced</a:t>
            </a:r>
            <a:endParaRPr lang="en-US" sz="3900" dirty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spcBef>
                <a:spcPts val="1800"/>
              </a:spcBef>
            </a:pPr>
            <a:r>
              <a:rPr lang="en-US" sz="3400" dirty="0" smtClean="0"/>
              <a:t>Arrays, Matrices, Stacks and Queues, Sets and Maps, String, Functions and Lambda Expressions, Stream-API</a:t>
            </a:r>
            <a:endParaRPr lang="en-US" sz="3400" dirty="0"/>
          </a:p>
          <a:p>
            <a:pPr lvl="1">
              <a:spcBef>
                <a:spcPts val="1800"/>
              </a:spcBef>
            </a:pPr>
            <a:r>
              <a:rPr lang="en-US" sz="3900" dirty="0"/>
              <a:t>Part II – </a:t>
            </a:r>
            <a:r>
              <a:rPr lang="en-US" sz="3900" dirty="0" smtClean="0">
                <a:solidFill>
                  <a:schemeClr val="tx2">
                    <a:lumMod val="75000"/>
                  </a:schemeClr>
                </a:solidFill>
              </a:rPr>
              <a:t>Java OOP Basics</a:t>
            </a:r>
            <a:endParaRPr lang="en-US" sz="3900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sz="3400" dirty="0" smtClean="0"/>
              <a:t>Defining Classes, Encapsulation, Inheritance, Polymorphism, Interfaces and Abstraction</a:t>
            </a:r>
          </a:p>
          <a:p>
            <a:pPr lvl="1">
              <a:spcBef>
                <a:spcPts val="1800"/>
              </a:spcBef>
            </a:pPr>
            <a:r>
              <a:rPr lang="en-US" sz="3900" dirty="0"/>
              <a:t>Part </a:t>
            </a:r>
            <a:r>
              <a:rPr lang="en-US" sz="3900" dirty="0" smtClean="0"/>
              <a:t>III </a:t>
            </a:r>
            <a:r>
              <a:rPr lang="en-US" sz="3900" dirty="0"/>
              <a:t>– </a:t>
            </a:r>
            <a:r>
              <a:rPr lang="en-US" sz="3900" dirty="0">
                <a:solidFill>
                  <a:schemeClr val="tx2">
                    <a:lumMod val="75000"/>
                  </a:schemeClr>
                </a:solidFill>
              </a:rPr>
              <a:t>Java OOP </a:t>
            </a:r>
            <a:r>
              <a:rPr lang="en-US" sz="3900" dirty="0" smtClean="0">
                <a:solidFill>
                  <a:schemeClr val="tx2">
                    <a:lumMod val="75000"/>
                  </a:schemeClr>
                </a:solidFill>
              </a:rPr>
              <a:t>Advanced</a:t>
            </a:r>
            <a:endParaRPr lang="en-US" sz="3900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sz="3400" dirty="0" smtClean="0"/>
              <a:t>Generics, Iterators and Comparators, </a:t>
            </a:r>
            <a:r>
              <a:rPr lang="en-US" sz="3400" dirty="0" err="1" smtClean="0"/>
              <a:t>Enums</a:t>
            </a:r>
            <a:r>
              <a:rPr lang="en-US" sz="3400" dirty="0" smtClean="0"/>
              <a:t> and Annotations, Reflection, Unit Testing, Dependency Inversion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39025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63197" cy="11107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Java Advanced </a:t>
            </a:r>
            <a:r>
              <a:rPr lang="en-US" dirty="0"/>
              <a:t>Module at </a:t>
            </a:r>
            <a:r>
              <a:rPr lang="en-US" noProof="1"/>
              <a:t>SoftUni</a:t>
            </a:r>
            <a:r>
              <a:rPr lang="en-US" dirty="0"/>
              <a:t> – Timeline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13212" y="2876188"/>
            <a:ext cx="3352800" cy="261021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 defTabSz="1218621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OOP</a:t>
            </a:r>
          </a:p>
          <a:p>
            <a:pPr algn="ctr" defTabSz="1218621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Basics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/>
            <a:r>
              <a:rPr lang="en-US" dirty="0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 </a:t>
            </a:r>
            <a:r>
              <a:rPr lang="en-US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credits</a:t>
            </a:r>
          </a:p>
          <a:p>
            <a:pPr algn="ctr" defTabSz="1218621"/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bg-B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weeks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/ week</a:t>
            </a: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exam: 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8-July-2018</a:t>
            </a:r>
            <a:endParaRPr lang="bg-BG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2705" y="2876190"/>
            <a:ext cx="3448107" cy="261021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 defTabSz="1218621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</a:t>
            </a:r>
          </a:p>
          <a:p>
            <a:pPr algn="ctr" defTabSz="1218621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/>
            <a:r>
              <a:rPr lang="en-US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 credits</a:t>
            </a:r>
          </a:p>
          <a:p>
            <a:pPr algn="ctr" defTabSz="1218621"/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bg-B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weeks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/ week</a:t>
            </a: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exam: 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10-June-2018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18412" y="2876188"/>
            <a:ext cx="3948000" cy="261021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 defTabSz="1218621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OOP</a:t>
            </a:r>
          </a:p>
          <a:p>
            <a:pPr algn="ctr" defTabSz="1218621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/>
            <a:r>
              <a:rPr lang="en-US" dirty="0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 </a:t>
            </a:r>
            <a:r>
              <a:rPr lang="en-US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credits</a:t>
            </a:r>
          </a:p>
          <a:p>
            <a:pPr algn="ctr" defTabSz="1218621"/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/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bg-B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weeks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/ week</a:t>
            </a: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exam: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12-August-2018</a:t>
            </a:r>
            <a:endParaRPr lang="bg-BG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932A7E8-30F8-427A-A4EF-F6799AD1E9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959040"/>
              </p:ext>
            </p:extLst>
          </p:nvPr>
        </p:nvGraphicFramePr>
        <p:xfrm>
          <a:off x="512705" y="1676400"/>
          <a:ext cx="11066679" cy="1110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698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8B62B619-23FC-44E9-8407-CBFA61A2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graphicEl>
                                              <a:dgm id="{8B62B619-23FC-44E9-8407-CBFA61A2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graphicEl>
                                              <a:dgm id="{8B62B619-23FC-44E9-8407-CBFA61A2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23390F6A-F609-43E7-874B-E55CA7A73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>
                                            <p:graphicEl>
                                              <a:dgm id="{23390F6A-F609-43E7-874B-E55CA7A73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>
                                            <p:graphicEl>
                                              <a:dgm id="{23390F6A-F609-43E7-874B-E55CA7A73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4B14980E-F608-41E3-8373-360D8B361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>
                                            <p:graphicEl>
                                              <a:dgm id="{4B14980E-F608-41E3-8373-360D8B361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>
                                            <p:graphicEl>
                                              <a:dgm id="{4B14980E-F608-41E3-8373-360D8B361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animBg="1"/>
      <p:bldP spid="15" grpId="0" uiExpand="1" animBg="1"/>
      <p:bldP spid="16" grpId="0" animBg="1"/>
      <p:bldGraphic spid="17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17512" y="4639207"/>
            <a:ext cx="11353800" cy="774883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400"/>
              </a:lnSpc>
            </a:pPr>
            <a:r>
              <a:rPr lang="en-US" dirty="0" smtClean="0"/>
              <a:t>Java Advanced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625176" y="5450050"/>
            <a:ext cx="8938472" cy="6882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2" y="1034091"/>
            <a:ext cx="3537907" cy="353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7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Java is </a:t>
            </a:r>
            <a:r>
              <a:rPr lang="en-US" sz="3200" dirty="0" smtClean="0"/>
              <a:t>Everywhere</a:t>
            </a:r>
            <a:endParaRPr lang="bg-BG" sz="3200" dirty="0" smtClean="0"/>
          </a:p>
          <a:p>
            <a:r>
              <a:rPr lang="en-US" sz="3200" dirty="0"/>
              <a:t>Wonderful Community </a:t>
            </a:r>
            <a:r>
              <a:rPr lang="en-US" sz="3200" dirty="0" smtClean="0"/>
              <a:t>Support</a:t>
            </a:r>
            <a:endParaRPr lang="bg-BG" sz="3200" dirty="0" smtClean="0"/>
          </a:p>
          <a:p>
            <a:r>
              <a:rPr lang="en-US" sz="3200" dirty="0"/>
              <a:t>Java is Platform Independent</a:t>
            </a:r>
          </a:p>
          <a:p>
            <a:r>
              <a:rPr lang="en-US" sz="3200" dirty="0"/>
              <a:t>Excellent documentation support - </a:t>
            </a:r>
            <a:r>
              <a:rPr lang="en-US" sz="3200" noProof="1" smtClean="0"/>
              <a:t>Javadocs</a:t>
            </a:r>
          </a:p>
          <a:p>
            <a:r>
              <a:rPr lang="en-US" sz="3200" dirty="0" smtClean="0"/>
              <a:t>Java </a:t>
            </a:r>
            <a:r>
              <a:rPr lang="en-US" sz="3200" dirty="0"/>
              <a:t>is </a:t>
            </a:r>
            <a:r>
              <a:rPr lang="en-US" sz="3200" dirty="0" smtClean="0"/>
              <a:t>FREE</a:t>
            </a:r>
            <a:endParaRPr lang="bg-BG" sz="3200" dirty="0" smtClean="0"/>
          </a:p>
          <a:p>
            <a:r>
              <a:rPr lang="en-US" sz="3200" dirty="0"/>
              <a:t>Great collection of Open Source libraries</a:t>
            </a:r>
          </a:p>
          <a:p>
            <a:r>
              <a:rPr lang="en-US" sz="3200" dirty="0"/>
              <a:t>Java has Rich </a:t>
            </a:r>
            <a:r>
              <a:rPr lang="en-US" sz="3200" dirty="0" smtClean="0"/>
              <a:t>API</a:t>
            </a:r>
            <a:endParaRPr lang="en-US" sz="3200" dirty="0"/>
          </a:p>
          <a:p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65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844</TotalTime>
  <Words>1031</Words>
  <Application>Microsoft Office PowerPoint</Application>
  <PresentationFormat>Custom</PresentationFormat>
  <Paragraphs>222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Wingdings 2</vt:lpstr>
      <vt:lpstr>SoftUni 16x9</vt:lpstr>
      <vt:lpstr>Java Advanced</vt:lpstr>
      <vt:lpstr>Table of Contents</vt:lpstr>
      <vt:lpstr>SoftUni Diamond Partners</vt:lpstr>
      <vt:lpstr>Questions</vt:lpstr>
      <vt:lpstr>Java Fundamentals @ SoftUni</vt:lpstr>
      <vt:lpstr>Java Fundamentals Module: Goals</vt:lpstr>
      <vt:lpstr>Java Advanced Module at SoftUni – Timeline</vt:lpstr>
      <vt:lpstr>PowerPoint Presentation</vt:lpstr>
      <vt:lpstr>Course Objective</vt:lpstr>
      <vt:lpstr>Java Advanced – Course Program</vt:lpstr>
      <vt:lpstr>Java Advanced – Course Program (2)</vt:lpstr>
      <vt:lpstr>The Trainers Team</vt:lpstr>
      <vt:lpstr>Trainers Team</vt:lpstr>
      <vt:lpstr>Hristo Skipernov</vt:lpstr>
      <vt:lpstr>Training Duration – Java Advanced</vt:lpstr>
      <vt:lpstr>Learn to Search in Internet</vt:lpstr>
      <vt:lpstr>Java Advanced</vt:lpstr>
      <vt:lpstr>Scoring System for “Java Advanced”</vt:lpstr>
      <vt:lpstr>Homework Assignments</vt:lpstr>
      <vt:lpstr>Java Advanced Exam</vt:lpstr>
      <vt:lpstr>Resources</vt:lpstr>
      <vt:lpstr>Your RFID Chip</vt:lpstr>
      <vt:lpstr>JF Course Web Site, Forum and FB Group</vt:lpstr>
      <vt:lpstr>The Java Fundamentals Slides and Videos</vt:lpstr>
      <vt:lpstr>Book “Introduction to Programming with Java”</vt:lpstr>
      <vt:lpstr>Software University Learning System (SULS)</vt:lpstr>
      <vt:lpstr>Required Software</vt:lpstr>
      <vt:lpstr>Summary</vt:lpstr>
      <vt:lpstr>Java Advanced – Course Overview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http://softuni.foundation/</dc:description>
  <cp:lastModifiedBy>Veronika</cp:lastModifiedBy>
  <cp:revision>76</cp:revision>
  <dcterms:created xsi:type="dcterms:W3CDTF">2014-01-02T17:00:34Z</dcterms:created>
  <dcterms:modified xsi:type="dcterms:W3CDTF">2018-05-14T09:40:46Z</dcterms:modified>
  <cp:category>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